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6"/>
  </p:notesMasterIdLst>
  <p:sldIdLst>
    <p:sldId id="256" r:id="rId2"/>
    <p:sldId id="259" r:id="rId3"/>
    <p:sldId id="260" r:id="rId4"/>
    <p:sldId id="261" r:id="rId5"/>
    <p:sldId id="262" r:id="rId6"/>
    <p:sldId id="263" r:id="rId7"/>
    <p:sldId id="273" r:id="rId8"/>
    <p:sldId id="274" r:id="rId9"/>
    <p:sldId id="276" r:id="rId10"/>
    <p:sldId id="278" r:id="rId11"/>
    <p:sldId id="275" r:id="rId12"/>
    <p:sldId id="264" r:id="rId13"/>
    <p:sldId id="272" r:id="rId14"/>
    <p:sldId id="279" r:id="rId15"/>
  </p:sldIdLst>
  <p:sldSz cx="9144000" cy="6858000" type="screen4x3"/>
  <p:notesSz cx="6797675" cy="9928225"/>
  <p:embeddedFontLst>
    <p:embeddedFont>
      <p:font typeface="Roboto Light" panose="020F0302020204030204" pitchFamily="34" charset="0"/>
      <p:regular r:id="rId17"/>
      <p:bold r:id="rId18"/>
      <p:italic r:id="rId19"/>
      <p:boldItalic r:id="rId20"/>
    </p:embeddedFont>
    <p:embeddedFont>
      <p:font typeface="Roboto Medium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7" d="100"/>
          <a:sy n="147" d="100"/>
        </p:scale>
        <p:origin x="116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1"/>
            <a:ext cx="2945659" cy="49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3" y="1"/>
            <a:ext cx="2945659" cy="4981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30092"/>
            <a:ext cx="2945659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30092"/>
            <a:ext cx="2945659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l-PL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4:notes"/>
          <p:cNvSpPr txBox="1">
            <a:spLocks noGrp="1"/>
          </p:cNvSpPr>
          <p:nvPr>
            <p:ph type="body" idx="1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24:notes"/>
          <p:cNvSpPr txBox="1">
            <a:spLocks noGrp="1"/>
          </p:cNvSpPr>
          <p:nvPr>
            <p:ph type="sldNum" idx="12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pl-PL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5E5134A5-9CF1-E15A-53D7-148750897E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>
            <a:extLst>
              <a:ext uri="{FF2B5EF4-FFF2-40B4-BE49-F238E27FC236}">
                <a16:creationId xmlns:a16="http://schemas.microsoft.com/office/drawing/2014/main" id="{E1DB6655-4570-0FE8-A660-C2A11DC8C2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>
            <a:extLst>
              <a:ext uri="{FF2B5EF4-FFF2-40B4-BE49-F238E27FC236}">
                <a16:creationId xmlns:a16="http://schemas.microsoft.com/office/drawing/2014/main" id="{970A3A27-48A1-FDA1-3A0C-F5260ED833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93145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41EB9CEF-D10A-BD70-5265-E3B9CB5A9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>
            <a:extLst>
              <a:ext uri="{FF2B5EF4-FFF2-40B4-BE49-F238E27FC236}">
                <a16:creationId xmlns:a16="http://schemas.microsoft.com/office/drawing/2014/main" id="{6F72E827-3EF4-AB5E-BD2A-904293EDE7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>
            <a:extLst>
              <a:ext uri="{FF2B5EF4-FFF2-40B4-BE49-F238E27FC236}">
                <a16:creationId xmlns:a16="http://schemas.microsoft.com/office/drawing/2014/main" id="{624F7F7D-E189-3EC4-CBE0-DA8C155608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4978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2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5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5:notes"/>
          <p:cNvSpPr txBox="1">
            <a:spLocks noGrp="1"/>
          </p:cNvSpPr>
          <p:nvPr>
            <p:ph type="sldNum" idx="12"/>
          </p:nvPr>
        </p:nvSpPr>
        <p:spPr>
          <a:xfrm>
            <a:off x="3850443" y="9430092"/>
            <a:ext cx="2945659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l-PL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>
          <a:extLst>
            <a:ext uri="{FF2B5EF4-FFF2-40B4-BE49-F238E27FC236}">
              <a16:creationId xmlns:a16="http://schemas.microsoft.com/office/drawing/2014/main" id="{8276DD42-7632-E73F-4667-5DB558E649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5:notes">
            <a:extLst>
              <a:ext uri="{FF2B5EF4-FFF2-40B4-BE49-F238E27FC236}">
                <a16:creationId xmlns:a16="http://schemas.microsoft.com/office/drawing/2014/main" id="{EB88FF19-01D9-98F5-FD7F-49933ABF53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15:notes">
            <a:extLst>
              <a:ext uri="{FF2B5EF4-FFF2-40B4-BE49-F238E27FC236}">
                <a16:creationId xmlns:a16="http://schemas.microsoft.com/office/drawing/2014/main" id="{F03D43AD-FEFD-BE22-197A-049B1BBBB1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5:notes">
            <a:extLst>
              <a:ext uri="{FF2B5EF4-FFF2-40B4-BE49-F238E27FC236}">
                <a16:creationId xmlns:a16="http://schemas.microsoft.com/office/drawing/2014/main" id="{09F1B210-29D5-9A54-65C5-F70E450681A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50443" y="9430092"/>
            <a:ext cx="2945659" cy="498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l-PL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5921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7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8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0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/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A7C81215-C11A-A162-7F3F-473EB11F8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>
            <a:extLst>
              <a:ext uri="{FF2B5EF4-FFF2-40B4-BE49-F238E27FC236}">
                <a16:creationId xmlns:a16="http://schemas.microsoft.com/office/drawing/2014/main" id="{C1561B9B-A49B-B593-9651-E6C4E2DEA7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>
            <a:extLst>
              <a:ext uri="{FF2B5EF4-FFF2-40B4-BE49-F238E27FC236}">
                <a16:creationId xmlns:a16="http://schemas.microsoft.com/office/drawing/2014/main" id="{154AB5D8-54DF-7AA3-ED90-2090E92B02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0742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1FA36A15-D9DB-E852-6AB0-84D553C54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>
            <a:extLst>
              <a:ext uri="{FF2B5EF4-FFF2-40B4-BE49-F238E27FC236}">
                <a16:creationId xmlns:a16="http://schemas.microsoft.com/office/drawing/2014/main" id="{11703090-9FE0-466B-A30C-C63D579133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>
            <a:extLst>
              <a:ext uri="{FF2B5EF4-FFF2-40B4-BE49-F238E27FC236}">
                <a16:creationId xmlns:a16="http://schemas.microsoft.com/office/drawing/2014/main" id="{0987B07A-5FAC-60CE-265C-28080F87F6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4232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>
          <a:extLst>
            <a:ext uri="{FF2B5EF4-FFF2-40B4-BE49-F238E27FC236}">
              <a16:creationId xmlns:a16="http://schemas.microsoft.com/office/drawing/2014/main" id="{E5445124-D128-CE7C-7B06-33553BE58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1:notes">
            <a:extLst>
              <a:ext uri="{FF2B5EF4-FFF2-40B4-BE49-F238E27FC236}">
                <a16:creationId xmlns:a16="http://schemas.microsoft.com/office/drawing/2014/main" id="{463A635F-FB78-A55C-0384-1999089D6C0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68" y="4777959"/>
            <a:ext cx="5438140" cy="390923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31:notes">
            <a:extLst>
              <a:ext uri="{FF2B5EF4-FFF2-40B4-BE49-F238E27FC236}">
                <a16:creationId xmlns:a16="http://schemas.microsoft.com/office/drawing/2014/main" id="{5FC7A944-BEE4-6FE4-E6EC-7236B7FFA0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39838"/>
            <a:ext cx="4467225" cy="3351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316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>
  <p:cSld name="Slajd tytułow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Roboto Medium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jedna linia">
  <p:cSld name="Tytuł jedna linia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edium"/>
              <a:buNone/>
              <a:defRPr sz="3200" b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sz="240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22" name="Google Shape;22;p3"/>
          <p:cNvSpPr/>
          <p:nvPr/>
        </p:nvSpPr>
        <p:spPr>
          <a:xfrm rot="5400000">
            <a:off x="-17420" y="891766"/>
            <a:ext cx="412835" cy="4128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C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ytuł DWIE LINIE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edium"/>
              <a:buNone/>
              <a:defRPr sz="3200" b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sz="240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27" name="Google Shape;27;p4"/>
          <p:cNvSpPr/>
          <p:nvPr/>
        </p:nvSpPr>
        <p:spPr>
          <a:xfrm rot="5400000">
            <a:off x="-17420" y="615072"/>
            <a:ext cx="412835" cy="4128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C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ytuł -3 linie">
  <p:cSld name="2_Tytuł -3 lini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edium"/>
              <a:buNone/>
              <a:defRPr sz="3200" b="1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sz="2400">
                <a:solidFill>
                  <a:schemeClr val="dk1"/>
                </a:solidFill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▪"/>
              <a:defRPr>
                <a:solidFill>
                  <a:schemeClr val="dk1"/>
                </a:solidFill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>
                <a:solidFill>
                  <a:schemeClr val="dk1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32" name="Google Shape;32;p5"/>
          <p:cNvSpPr/>
          <p:nvPr/>
        </p:nvSpPr>
        <p:spPr>
          <a:xfrm rot="5400000">
            <a:off x="-17420" y="419129"/>
            <a:ext cx="412835" cy="41283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C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oboto Medium"/>
              <a:buNone/>
              <a:defRPr sz="3200" b="0" i="0" u="none" strike="noStrike" cap="none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 rot="-5400000">
            <a:off x="8566898" y="6293838"/>
            <a:ext cx="583352" cy="570853"/>
          </a:xfrm>
          <a:prstGeom prst="rtTriangle">
            <a:avLst/>
          </a:prstGeom>
          <a:solidFill>
            <a:srgbClr val="0144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469082" y="6383927"/>
            <a:ext cx="1033439" cy="47407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/>
          <p:nvPr/>
        </p:nvSpPr>
        <p:spPr>
          <a:xfrm rot="-5400000">
            <a:off x="8566898" y="6293838"/>
            <a:ext cx="583352" cy="570853"/>
          </a:xfrm>
          <a:prstGeom prst="rtTriangle">
            <a:avLst/>
          </a:prstGeom>
          <a:solidFill>
            <a:srgbClr val="0144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74438" y="3574097"/>
            <a:ext cx="4469562" cy="328390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48051" y="95833"/>
            <a:ext cx="2336664" cy="97468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9"/>
          <p:cNvSpPr/>
          <p:nvPr/>
        </p:nvSpPr>
        <p:spPr>
          <a:xfrm rot="5400000">
            <a:off x="-10647" y="10648"/>
            <a:ext cx="569343" cy="548050"/>
          </a:xfrm>
          <a:prstGeom prst="rtTriangle">
            <a:avLst/>
          </a:prstGeom>
          <a:solidFill>
            <a:srgbClr val="014479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57" name="Google Shape;57;p9"/>
          <p:cNvCxnSpPr/>
          <p:nvPr/>
        </p:nvCxnSpPr>
        <p:spPr>
          <a:xfrm>
            <a:off x="0" y="3552825"/>
            <a:ext cx="917219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F379E1A-44AA-388A-D236-CDC192631FC9}"/>
              </a:ext>
            </a:extLst>
          </p:cNvPr>
          <p:cNvSpPr txBox="1"/>
          <p:nvPr/>
        </p:nvSpPr>
        <p:spPr>
          <a:xfrm>
            <a:off x="694452" y="1027291"/>
            <a:ext cx="7783285" cy="2168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600" b="0" i="0" dirty="0">
                <a:solidFill>
                  <a:srgbClr val="374151"/>
                </a:solidFill>
                <a:effectLst/>
                <a:latin typeface="__Inter_d65c78"/>
              </a:rPr>
              <a:t>Sentiment and Topic Analysis of Donald Trump's 2024 Campaign Speeches</a:t>
            </a:r>
          </a:p>
          <a:p>
            <a:pPr algn="ctr">
              <a:lnSpc>
                <a:spcPct val="150000"/>
              </a:lnSpc>
            </a:pPr>
            <a:r>
              <a:rPr lang="en-US" sz="1800" b="0" i="0" dirty="0">
                <a:solidFill>
                  <a:srgbClr val="374151"/>
                </a:solidFill>
                <a:effectLst/>
                <a:latin typeface="__Inter_d65c78"/>
              </a:rPr>
              <a:t>	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__Inter_d65c78"/>
              </a:rPr>
              <a:t>Analyzing Political Communication Strategies</a:t>
            </a:r>
          </a:p>
        </p:txBody>
      </p:sp>
      <p:sp>
        <p:nvSpPr>
          <p:cNvPr id="4" name="Google Shape;71;p10">
            <a:extLst>
              <a:ext uri="{FF2B5EF4-FFF2-40B4-BE49-F238E27FC236}">
                <a16:creationId xmlns:a16="http://schemas.microsoft.com/office/drawing/2014/main" id="{B5766FDC-6AEA-C5A2-8155-381E6F62CFFE}"/>
              </a:ext>
            </a:extLst>
          </p:cNvPr>
          <p:cNvSpPr txBox="1"/>
          <p:nvPr/>
        </p:nvSpPr>
        <p:spPr>
          <a:xfrm>
            <a:off x="-83321" y="4277960"/>
            <a:ext cx="4905693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</a:rPr>
              <a:t>Porimol Chandro</a:t>
            </a:r>
          </a:p>
          <a:p>
            <a:pPr algn="ctr">
              <a:lnSpc>
                <a:spcPct val="150000"/>
              </a:lnSpc>
            </a:pPr>
            <a:r>
              <a:rPr lang="en-US" sz="20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</a:rPr>
              <a:t>Ho Thi Hoang Nhu</a:t>
            </a:r>
          </a:p>
          <a:p>
            <a:pPr algn="ctr">
              <a:lnSpc>
                <a:spcPct val="150000"/>
              </a:lnSpc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</a:rPr>
              <a:t>Major in Data Science and Business Analytics</a:t>
            </a:r>
          </a:p>
          <a:p>
            <a:pPr algn="ctr">
              <a:lnSpc>
                <a:spcPct val="150000"/>
              </a:lnSpc>
            </a:pPr>
            <a:r>
              <a:rPr lang="en-US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</a:rPr>
              <a:t>Faculty of Economic Sciences, University of Warsaw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8FB8730B-B20F-83C7-A19D-0B39017CB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2D10FCC3-DBED-423E-94FE-ED1D0B0666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7766413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BERT for topic analysis</a:t>
            </a:r>
          </a:p>
        </p:txBody>
      </p:sp>
      <p:cxnSp>
        <p:nvCxnSpPr>
          <p:cNvPr id="121" name="Google Shape;121;p16">
            <a:extLst>
              <a:ext uri="{FF2B5EF4-FFF2-40B4-BE49-F238E27FC236}">
                <a16:creationId xmlns:a16="http://schemas.microsoft.com/office/drawing/2014/main" id="{9F0F8EA1-7982-4F98-35B2-756C974F1549}"/>
              </a:ext>
            </a:extLst>
          </p:cNvPr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EA9023E-15E1-7A7D-853A-1EA39C953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868" y="1069758"/>
            <a:ext cx="8440783" cy="30386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8A4F67-1AB1-9294-FAD0-792AA3E3D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68" y="3870611"/>
            <a:ext cx="3628560" cy="29092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394E7-7F0D-BCEE-4E46-86063A5E31F2}"/>
              </a:ext>
            </a:extLst>
          </p:cNvPr>
          <p:cNvSpPr txBox="1"/>
          <p:nvPr/>
        </p:nvSpPr>
        <p:spPr>
          <a:xfrm>
            <a:off x="3918857" y="4587913"/>
            <a:ext cx="49377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</a:rPr>
              <a:t>At the end of October, Donald Trump used words in topic 0 in his meetings to connect with voters, emphasize understanding of the country, and encourage political action. </a:t>
            </a:r>
            <a:endParaRPr lang="en-VN" sz="1800" dirty="0">
              <a:solidFill>
                <a:srgbClr val="374151"/>
              </a:solidFill>
              <a:latin typeface="__Inter_d65c78"/>
              <a:cs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939197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56A32827-0C68-6237-1FA5-C6CE5EF96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53E133EA-DDFF-F789-C4DD-4763C37283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8454391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Sentiment Analysis Based on BERT</a:t>
            </a:r>
          </a:p>
        </p:txBody>
      </p:sp>
      <p:cxnSp>
        <p:nvCxnSpPr>
          <p:cNvPr id="121" name="Google Shape;121;p16">
            <a:extLst>
              <a:ext uri="{FF2B5EF4-FFF2-40B4-BE49-F238E27FC236}">
                <a16:creationId xmlns:a16="http://schemas.microsoft.com/office/drawing/2014/main" id="{46013361-613E-9DE5-58D2-EB40F2E74C24}"/>
              </a:ext>
            </a:extLst>
          </p:cNvPr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20B32C7-40A3-2658-4C64-4CA912195E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11" y="1069757"/>
            <a:ext cx="3712921" cy="29454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172223-E6CE-DA27-4567-FA5779AE0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9343" y="1069757"/>
            <a:ext cx="5148051" cy="28825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01EB69-B223-62C2-ABDA-AEE107E8D7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789" y="4431686"/>
            <a:ext cx="2809554" cy="23481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23C18-5609-1F7F-8C94-A798A09411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4512" y="4431686"/>
            <a:ext cx="2809554" cy="23481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3D1316-A569-B9BD-F75F-DA1345745D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1235" y="4414922"/>
            <a:ext cx="2809554" cy="23481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BA7FC6-E3F4-8475-4A2A-CDD836603C73}"/>
              </a:ext>
            </a:extLst>
          </p:cNvPr>
          <p:cNvSpPr txBox="1"/>
          <p:nvPr/>
        </p:nvSpPr>
        <p:spPr>
          <a:xfrm>
            <a:off x="7305404" y="4107145"/>
            <a:ext cx="8893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VN" dirty="0"/>
              <a:t>Neutral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323CA0-1858-6CA8-43AA-3E20AA8F3E8F}"/>
              </a:ext>
            </a:extLst>
          </p:cNvPr>
          <p:cNvSpPr txBox="1"/>
          <p:nvPr/>
        </p:nvSpPr>
        <p:spPr>
          <a:xfrm>
            <a:off x="4109346" y="4107144"/>
            <a:ext cx="10798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VN" dirty="0"/>
              <a:t>Negative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8C355A-F44C-5503-CF12-61BB9FEF6A8D}"/>
              </a:ext>
            </a:extLst>
          </p:cNvPr>
          <p:cNvSpPr txBox="1"/>
          <p:nvPr/>
        </p:nvSpPr>
        <p:spPr>
          <a:xfrm>
            <a:off x="1176427" y="4123909"/>
            <a:ext cx="10798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Positive</a:t>
            </a:r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264829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517814" y="583260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en-US" sz="4400" b="1" i="0" dirty="0">
                <a:effectLst/>
                <a:latin typeface="__Inter_d65c78"/>
              </a:rPr>
              <a:t>Conclusion</a:t>
            </a:r>
          </a:p>
        </p:txBody>
      </p:sp>
      <p:sp>
        <p:nvSpPr>
          <p:cNvPr id="128" name="Google Shape;128;p17"/>
          <p:cNvSpPr txBox="1">
            <a:spLocks noGrp="1"/>
          </p:cNvSpPr>
          <p:nvPr>
            <p:ph type="body" idx="1"/>
          </p:nvPr>
        </p:nvSpPr>
        <p:spPr>
          <a:xfrm>
            <a:off x="406978" y="2870734"/>
            <a:ext cx="8108372" cy="3416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800" b="1" dirty="0">
                <a:solidFill>
                  <a:srgbClr val="374151"/>
                </a:solidFill>
                <a:latin typeface="__Inter_d65c78"/>
                <a:sym typeface="Arial"/>
              </a:rPr>
              <a:t>Dominant Themes: </a:t>
            </a:r>
            <a:r>
              <a:rPr lang="en-US" sz="1800" dirty="0">
                <a:solidFill>
                  <a:srgbClr val="374151"/>
                </a:solidFill>
                <a:latin typeface="__Inter_d65c78"/>
                <a:sym typeface="Arial"/>
              </a:rPr>
              <a:t>Focus on immigration, economy, and rivals to address voter concerns.</a:t>
            </a:r>
          </a:p>
          <a:p>
            <a:r>
              <a:rPr lang="en-US" sz="1800" b="1" dirty="0">
                <a:solidFill>
                  <a:srgbClr val="374151"/>
                </a:solidFill>
                <a:latin typeface="__Inter_d65c78"/>
                <a:sym typeface="Arial"/>
              </a:rPr>
              <a:t>Emotional Engagement: </a:t>
            </a:r>
            <a:r>
              <a:rPr lang="en-US" sz="1800" dirty="0">
                <a:solidFill>
                  <a:srgbClr val="374151"/>
                </a:solidFill>
                <a:latin typeface="__Inter_d65c78"/>
                <a:sym typeface="Arial"/>
              </a:rPr>
              <a:t>Use of charged language to connect emotionally and foster urgency.</a:t>
            </a:r>
          </a:p>
          <a:p>
            <a:r>
              <a:rPr lang="en-US" sz="1800" b="1" dirty="0">
                <a:solidFill>
                  <a:srgbClr val="374151"/>
                </a:solidFill>
                <a:latin typeface="__Inter_d65c78"/>
                <a:sym typeface="Arial"/>
              </a:rPr>
              <a:t>Temporal Dynamics: </a:t>
            </a:r>
            <a:r>
              <a:rPr lang="en-US" sz="1800" dirty="0">
                <a:solidFill>
                  <a:srgbClr val="374151"/>
                </a:solidFill>
                <a:latin typeface="__Inter_d65c78"/>
                <a:sym typeface="Arial"/>
              </a:rPr>
              <a:t>Fluctuating sentiment as the campaign nears key electoral periods.</a:t>
            </a:r>
          </a:p>
          <a:p>
            <a:pPr marL="76200" indent="0">
              <a:buNone/>
            </a:pPr>
            <a:endParaRPr lang="en-US" sz="1800" b="1" dirty="0">
              <a:solidFill>
                <a:srgbClr val="374151"/>
              </a:solidFill>
              <a:latin typeface="__Inter_d65c78"/>
              <a:sym typeface="Arial"/>
            </a:endParaRPr>
          </a:p>
          <a:p>
            <a:pPr marL="76200" indent="0">
              <a:buNone/>
            </a:pPr>
            <a:r>
              <a:rPr lang="en-US" sz="1800" b="1" dirty="0">
                <a:solidFill>
                  <a:srgbClr val="374151"/>
                </a:solidFill>
                <a:latin typeface="__Inter_d65c78"/>
                <a:sym typeface="Arial"/>
              </a:rPr>
              <a:t>Overall:</a:t>
            </a:r>
            <a:r>
              <a:rPr lang="en-US" sz="1800" dirty="0">
                <a:solidFill>
                  <a:srgbClr val="374151"/>
                </a:solidFill>
                <a:latin typeface="__Inter_d65c78"/>
                <a:sym typeface="Arial"/>
              </a:rPr>
              <a:t> Sentiment and topic analysis are key to understanding political communication strategies and voter perception. Future campaigns could broaden topics to engage more voters and address diverse interests.</a:t>
            </a:r>
          </a:p>
          <a:p>
            <a:endParaRPr lang="pl-PL" sz="1800" dirty="0">
              <a:solidFill>
                <a:srgbClr val="374151"/>
              </a:solidFill>
              <a:latin typeface="__Inter_d65c78"/>
              <a:sym typeface="Arial"/>
            </a:endParaRPr>
          </a:p>
        </p:txBody>
      </p:sp>
      <p:cxnSp>
        <p:nvCxnSpPr>
          <p:cNvPr id="129" name="Google Shape;129;p17"/>
          <p:cNvCxnSpPr/>
          <p:nvPr/>
        </p:nvCxnSpPr>
        <p:spPr>
          <a:xfrm>
            <a:off x="0" y="2499878"/>
            <a:ext cx="914400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l="-294" t="14577" r="294" b="5468"/>
          <a:stretch/>
        </p:blipFill>
        <p:spPr>
          <a:xfrm>
            <a:off x="4430451" y="-7795"/>
            <a:ext cx="4713549" cy="2507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/>
        </p:nvSpPr>
        <p:spPr>
          <a:xfrm>
            <a:off x="3333625" y="2726241"/>
            <a:ext cx="2476749" cy="140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vi-VN" sz="8800" b="1" dirty="0">
                <a:solidFill>
                  <a:schemeClr val="dk1"/>
                </a:solidFill>
                <a:latin typeface="__Inter_d65c78"/>
                <a:cs typeface="Roboto Light"/>
                <a:sym typeface="Roboto Light"/>
              </a:rPr>
              <a:t>Q&amp;A</a:t>
            </a:r>
            <a:endParaRPr sz="8800" b="1" dirty="0">
              <a:solidFill>
                <a:schemeClr val="dk1"/>
              </a:solidFill>
              <a:latin typeface="__Inter_d65c78"/>
              <a:cs typeface="Roboto Light"/>
              <a:sym typeface="Roboto Light"/>
            </a:endParaRPr>
          </a:p>
        </p:txBody>
      </p:sp>
      <p:sp>
        <p:nvSpPr>
          <p:cNvPr id="202" name="Google Shape;202;p25"/>
          <p:cNvSpPr/>
          <p:nvPr/>
        </p:nvSpPr>
        <p:spPr>
          <a:xfrm rot="5400000">
            <a:off x="-4313" y="4311"/>
            <a:ext cx="569343" cy="560718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>
          <a:extLst>
            <a:ext uri="{FF2B5EF4-FFF2-40B4-BE49-F238E27FC236}">
              <a16:creationId xmlns:a16="http://schemas.microsoft.com/office/drawing/2014/main" id="{EF524897-97F7-31BD-4BCE-7B998BFDE9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>
            <a:extLst>
              <a:ext uri="{FF2B5EF4-FFF2-40B4-BE49-F238E27FC236}">
                <a16:creationId xmlns:a16="http://schemas.microsoft.com/office/drawing/2014/main" id="{649A65BC-E6BB-C8E5-9CCE-C887FC220790}"/>
              </a:ext>
            </a:extLst>
          </p:cNvPr>
          <p:cNvSpPr txBox="1"/>
          <p:nvPr/>
        </p:nvSpPr>
        <p:spPr>
          <a:xfrm>
            <a:off x="705393" y="2726241"/>
            <a:ext cx="8142515" cy="1405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vi-VN" sz="7200" b="1" dirty="0">
                <a:solidFill>
                  <a:schemeClr val="dk1"/>
                </a:solidFill>
                <a:latin typeface="__Inter_d65c78"/>
                <a:cs typeface="Roboto Light"/>
                <a:sym typeface="Roboto Light"/>
              </a:rPr>
              <a:t>Thanks for listening!</a:t>
            </a:r>
            <a:endParaRPr sz="7200" b="1" dirty="0">
              <a:solidFill>
                <a:schemeClr val="dk1"/>
              </a:solidFill>
              <a:latin typeface="__Inter_d65c78"/>
              <a:cs typeface="Roboto Light"/>
              <a:sym typeface="Roboto Light"/>
            </a:endParaRPr>
          </a:p>
        </p:txBody>
      </p:sp>
      <p:sp>
        <p:nvSpPr>
          <p:cNvPr id="202" name="Google Shape;202;p25">
            <a:extLst>
              <a:ext uri="{FF2B5EF4-FFF2-40B4-BE49-F238E27FC236}">
                <a16:creationId xmlns:a16="http://schemas.microsoft.com/office/drawing/2014/main" id="{066CF509-6FA0-F2BD-817F-77A55DBE0CD2}"/>
              </a:ext>
            </a:extLst>
          </p:cNvPr>
          <p:cNvSpPr/>
          <p:nvPr/>
        </p:nvSpPr>
        <p:spPr>
          <a:xfrm rot="5400000">
            <a:off x="-4313" y="4311"/>
            <a:ext cx="569343" cy="560718"/>
          </a:xfrm>
          <a:prstGeom prst="rtTriangle">
            <a:avLst/>
          </a:prstGeom>
          <a:solidFill>
            <a:srgbClr val="00B0F0"/>
          </a:solidFill>
          <a:ln>
            <a:noFill/>
          </a:ln>
          <a:effectLst>
            <a:outerShdw blurRad="50800" dist="38100" dir="8100000" algn="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35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6980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741861" y="565127"/>
            <a:ext cx="37147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en-US" sz="4400" b="1" i="0" dirty="0">
                <a:effectLst/>
                <a:latin typeface="__Inter_d65c78"/>
              </a:rPr>
              <a:t>Project Objectives</a:t>
            </a:r>
          </a:p>
        </p:txBody>
      </p:sp>
      <p:sp>
        <p:nvSpPr>
          <p:cNvPr id="88" name="Google Shape;88;p12"/>
          <p:cNvSpPr txBox="1">
            <a:spLocks noGrp="1"/>
          </p:cNvSpPr>
          <p:nvPr>
            <p:ph type="body" idx="1"/>
          </p:nvPr>
        </p:nvSpPr>
        <p:spPr>
          <a:xfrm>
            <a:off x="628650" y="3318903"/>
            <a:ext cx="7886700" cy="231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Analyze sentiment in Trump's speeches.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Track sentiment trends over time.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Categorize speeches into key campaign topics.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Utilize advanced sentiment analysis techniques.</a:t>
            </a:r>
          </a:p>
        </p:txBody>
      </p:sp>
      <p:cxnSp>
        <p:nvCxnSpPr>
          <p:cNvPr id="89" name="Google Shape;89;p12"/>
          <p:cNvCxnSpPr/>
          <p:nvPr/>
        </p:nvCxnSpPr>
        <p:spPr>
          <a:xfrm>
            <a:off x="0" y="2679988"/>
            <a:ext cx="914400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0" name="Google Shape;90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43400" y="-8378"/>
            <a:ext cx="4800600" cy="2699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376047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en-US" sz="4400" b="1" i="0" dirty="0">
                <a:effectLst/>
                <a:latin typeface="__Inter_d65c78"/>
              </a:rPr>
              <a:t>Dataset Collection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1"/>
          </p:nvPr>
        </p:nvSpPr>
        <p:spPr>
          <a:xfrm>
            <a:off x="628650" y="3092368"/>
            <a:ext cx="7886700" cy="3046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__Inter_d65c78"/>
              </a:rPr>
              <a:t>Data Sources</a:t>
            </a: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__Inter_d65c78"/>
              </a:rPr>
              <a:t>In this sentiment analysis project, we used an election campaign speech delivered by Donald Trump.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__Inter_d65c78"/>
              </a:rPr>
              <a:t>Selection Criteria</a:t>
            </a: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Relevance to the 2024 campaign.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74151"/>
                </a:solidFill>
                <a:effectLst/>
                <a:latin typeface="__Inter_d65c78"/>
              </a:rPr>
              <a:t>Challenges</a:t>
            </a: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__Inter_d65c78"/>
              </a:rPr>
              <a:t>Ensuring data completeness and accuracy.</a:t>
            </a:r>
          </a:p>
        </p:txBody>
      </p:sp>
      <p:cxnSp>
        <p:nvCxnSpPr>
          <p:cNvPr id="97" name="Google Shape;97;p13"/>
          <p:cNvCxnSpPr/>
          <p:nvPr/>
        </p:nvCxnSpPr>
        <p:spPr>
          <a:xfrm>
            <a:off x="0" y="2679988"/>
            <a:ext cx="914400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 b="14996"/>
          <a:stretch/>
        </p:blipFill>
        <p:spPr>
          <a:xfrm>
            <a:off x="4389120" y="2844"/>
            <a:ext cx="4754880" cy="2687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363245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en-US" sz="4400" b="1" i="0" dirty="0">
                <a:effectLst/>
                <a:latin typeface="__Inter_d65c78"/>
              </a:rPr>
              <a:t>Data Preprocessing</a:t>
            </a:r>
            <a:endParaRPr lang="en-US" sz="4400" b="0" i="0" dirty="0">
              <a:solidFill>
                <a:srgbClr val="374151"/>
              </a:solidFill>
              <a:effectLst/>
              <a:latin typeface="__Inter_d65c78"/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1"/>
          </p:nvPr>
        </p:nvSpPr>
        <p:spPr>
          <a:xfrm>
            <a:off x="0" y="3365262"/>
            <a:ext cx="8900160" cy="1825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74151"/>
                </a:solidFill>
                <a:effectLst/>
                <a:latin typeface="__Inter_d65c78"/>
              </a:rPr>
              <a:t>Text Normalization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__Inter_d65c78"/>
              </a:rPr>
              <a:t>: Convert all text to lowercase, remove punctuation.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74151"/>
                </a:solidFill>
                <a:effectLst/>
                <a:latin typeface="__Inter_d65c78"/>
              </a:rPr>
              <a:t>Tokenization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__Inter_d65c78"/>
              </a:rPr>
              <a:t>: Split text into words or phrases.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74151"/>
                </a:solidFill>
                <a:effectLst/>
                <a:latin typeface="__Inter_d65c78"/>
              </a:rPr>
              <a:t>Lemmatization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__Inter_d65c78"/>
              </a:rPr>
              <a:t>: Convert words to their base or root form.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solidFill>
                  <a:srgbClr val="374151"/>
                </a:solidFill>
                <a:effectLst/>
                <a:latin typeface="__Inter_d65c78"/>
              </a:rPr>
              <a:t>Stop Words Removal</a:t>
            </a:r>
            <a:r>
              <a:rPr lang="en-US" sz="1800" b="0" i="0" dirty="0">
                <a:solidFill>
                  <a:srgbClr val="374151"/>
                </a:solidFill>
                <a:effectLst/>
                <a:latin typeface="__Inter_d65c78"/>
              </a:rPr>
              <a:t>: Eliminate common words that do not add significant meaning (e.g., "and”, "of").</a:t>
            </a:r>
          </a:p>
        </p:txBody>
      </p:sp>
      <p:cxnSp>
        <p:nvCxnSpPr>
          <p:cNvPr id="105" name="Google Shape;105;p14"/>
          <p:cNvCxnSpPr/>
          <p:nvPr/>
        </p:nvCxnSpPr>
        <p:spPr>
          <a:xfrm>
            <a:off x="0" y="2652278"/>
            <a:ext cx="914400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06" name="Google Shape;106;p14"/>
          <p:cNvPicPr preferRelativeResize="0"/>
          <p:nvPr/>
        </p:nvPicPr>
        <p:blipFill rotWithShape="1">
          <a:blip r:embed="rId3">
            <a:alphaModFix/>
          </a:blip>
          <a:srcRect b="18080"/>
          <a:stretch/>
        </p:blipFill>
        <p:spPr>
          <a:xfrm>
            <a:off x="4261104" y="0"/>
            <a:ext cx="4882896" cy="266007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761377-4942-FE5F-1781-AE75C0B09B9D}"/>
              </a:ext>
            </a:extLst>
          </p:cNvPr>
          <p:cNvSpPr txBox="1"/>
          <p:nvPr/>
        </p:nvSpPr>
        <p:spPr>
          <a:xfrm>
            <a:off x="0" y="2763077"/>
            <a:ext cx="9004663" cy="705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6200" indent="0">
              <a:lnSpc>
                <a:spcPct val="114000"/>
              </a:lnSpc>
              <a:buNone/>
            </a:pPr>
            <a:r>
              <a:rPr lang="en-US" sz="1800" dirty="0">
                <a:solidFill>
                  <a:srgbClr val="374151"/>
                </a:solidFill>
                <a:latin typeface="__Inter_d65c78"/>
              </a:rPr>
              <a:t>Designed to extract essential metadata and content from file names and speech transcripts., to ensure a structured and efficient approach to organizing and analyzing the dataset.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82F0CC-787C-C840-6D77-DDD3F6F254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" t="1238" r="-1058" b="-1238"/>
          <a:stretch/>
        </p:blipFill>
        <p:spPr>
          <a:xfrm>
            <a:off x="8709" y="5327522"/>
            <a:ext cx="9231086" cy="16081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759278" y="57193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l"/>
            <a:r>
              <a:rPr lang="en-US" b="1" i="0" dirty="0">
                <a:effectLst/>
                <a:latin typeface="__Inter_d65c78"/>
              </a:rPr>
              <a:t>Exploratory Data Analysis (EDA)</a:t>
            </a:r>
          </a:p>
        </p:txBody>
      </p:sp>
      <p:sp>
        <p:nvSpPr>
          <p:cNvPr id="112" name="Google Shape;112;p15"/>
          <p:cNvSpPr txBox="1">
            <a:spLocks noGrp="1"/>
          </p:cNvSpPr>
          <p:nvPr>
            <p:ph type="body" idx="1"/>
          </p:nvPr>
        </p:nvSpPr>
        <p:spPr>
          <a:xfrm>
            <a:off x="-1" y="1439607"/>
            <a:ext cx="5904411" cy="1581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4151"/>
                </a:solidFill>
                <a:latin typeface="__Inter_d65c78"/>
              </a:rPr>
              <a:t>"people," "know," "country," and "great" show a focus on connecting with the public and addressing national issues.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4151"/>
                </a:solidFill>
                <a:latin typeface="__Inter_d65c78"/>
              </a:rPr>
              <a:t> Positive terms ("thank," "good") and negative ones ("problem," "bad") reflect a mix of hope and critique.</a:t>
            </a:r>
          </a:p>
          <a:p>
            <a:pPr marL="76200" indent="0" algn="l">
              <a:buNone/>
            </a:pPr>
            <a:endParaRPr lang="en-US" sz="1800" b="0" i="0" dirty="0">
              <a:solidFill>
                <a:srgbClr val="374151"/>
              </a:solidFill>
              <a:effectLst/>
              <a:latin typeface="__Inter_d65c78"/>
            </a:endParaRPr>
          </a:p>
        </p:txBody>
      </p:sp>
      <p:cxnSp>
        <p:nvCxnSpPr>
          <p:cNvPr id="113" name="Google Shape;113;p15"/>
          <p:cNvCxnSpPr/>
          <p:nvPr/>
        </p:nvCxnSpPr>
        <p:spPr>
          <a:xfrm>
            <a:off x="0" y="1158208"/>
            <a:ext cx="9144000" cy="1063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BC11CAE-F2F4-305F-EAA4-AAC2A2209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3753" y="1168846"/>
            <a:ext cx="3100248" cy="25911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802D89-1EB2-C757-1A62-737D64366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760" y="3631591"/>
            <a:ext cx="6059512" cy="32127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C24B59-FF46-2202-C9B3-2AB241E70A2D}"/>
              </a:ext>
            </a:extLst>
          </p:cNvPr>
          <p:cNvSpPr txBox="1"/>
          <p:nvPr/>
        </p:nvSpPr>
        <p:spPr>
          <a:xfrm>
            <a:off x="6161317" y="4360808"/>
            <a:ext cx="28651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"going," "people," and "country" stand out prominently in both visuals, reinforcing their significance in the campaign's messaging.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7766413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TF-IDF Vectorization</a:t>
            </a:r>
          </a:p>
        </p:txBody>
      </p:sp>
      <p:cxnSp>
        <p:nvCxnSpPr>
          <p:cNvPr id="121" name="Google Shape;121;p16"/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D7F1E403-F9F8-0EC1-78B1-0D17AFA0E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992" y="1009668"/>
            <a:ext cx="6043749" cy="32402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65D0DA-5882-4802-9163-3A106CA5195A}"/>
              </a:ext>
            </a:extLst>
          </p:cNvPr>
          <p:cNvSpPr txBox="1"/>
          <p:nvPr/>
        </p:nvSpPr>
        <p:spPr>
          <a:xfrm>
            <a:off x="178571" y="4087241"/>
            <a:ext cx="8791257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Immigration &amp; Economy: </a:t>
            </a: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Terms like "border", "tax", and "money" reflect a focus on immigration and economic issues.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Patriotism: </a:t>
            </a: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Words like "America", "nation", and "united" emphasize national pride.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Opposition: </a:t>
            </a: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Names like "Joe", "Kamala", and "Harris" signal a focus on political rivals.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Emotional Tone: </a:t>
            </a: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  <a:sym typeface="Roboto Light"/>
              </a:rPr>
              <a:t>Terms like "bad", "war", and "hell" suggest charged rhetoric to energize supporters.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C266D55B-FCFF-FD43-E7E7-23CB3FED6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A932C9C9-82B8-D8BA-1E60-C0C6113A89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7766413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Dirichlet Allocation (LDA)</a:t>
            </a:r>
          </a:p>
        </p:txBody>
      </p:sp>
      <p:cxnSp>
        <p:nvCxnSpPr>
          <p:cNvPr id="121" name="Google Shape;121;p16">
            <a:extLst>
              <a:ext uri="{FF2B5EF4-FFF2-40B4-BE49-F238E27FC236}">
                <a16:creationId xmlns:a16="http://schemas.microsoft.com/office/drawing/2014/main" id="{475C662A-346C-486A-3550-DFB2A895D4A0}"/>
              </a:ext>
            </a:extLst>
          </p:cNvPr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C519986-FF74-9503-5D7F-195F60B5E744}"/>
              </a:ext>
            </a:extLst>
          </p:cNvPr>
          <p:cNvSpPr txBox="1"/>
          <p:nvPr/>
        </p:nvSpPr>
        <p:spPr>
          <a:xfrm>
            <a:off x="4929051" y="1742320"/>
            <a:ext cx="3989341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</a:rPr>
              <a:t>The Dirichlet Allocation (LDA) model helps analyze latent topics in a text corpus by grouping related keywords into topics.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374151"/>
              </a:solidFill>
              <a:latin typeface="__Inter_d65c78"/>
              <a:cs typeface="Roboto Ligh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</a:rPr>
              <a:t>Each topic represents a thematic analysis of the data and can help us better understand Trump's concerns during his campaign.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374151"/>
              </a:solidFill>
              <a:latin typeface="__Inter_d65c78"/>
              <a:cs typeface="Roboto Light"/>
              <a:sym typeface="Roboto Ligh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161AB9-6295-D9E4-E900-9841A3C43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98587"/>
            <a:ext cx="4737464" cy="591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6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61077120-BDD5-59A1-07DA-A34E06B27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920BD78F-C332-C94D-B635-251D87E1D9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7766413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BERT for topic analysis</a:t>
            </a:r>
          </a:p>
        </p:txBody>
      </p:sp>
      <p:cxnSp>
        <p:nvCxnSpPr>
          <p:cNvPr id="121" name="Google Shape;121;p16">
            <a:extLst>
              <a:ext uri="{FF2B5EF4-FFF2-40B4-BE49-F238E27FC236}">
                <a16:creationId xmlns:a16="http://schemas.microsoft.com/office/drawing/2014/main" id="{2FAF47CB-9AB1-0D78-1EFF-545FF693FFC7}"/>
              </a:ext>
            </a:extLst>
          </p:cNvPr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96170F5-E1E3-01F6-4147-F317CCA61525}"/>
              </a:ext>
            </a:extLst>
          </p:cNvPr>
          <p:cNvSpPr txBox="1"/>
          <p:nvPr/>
        </p:nvSpPr>
        <p:spPr>
          <a:xfrm>
            <a:off x="5303519" y="3495865"/>
            <a:ext cx="3605349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</a:rPr>
              <a:t>focus on </a:t>
            </a:r>
            <a:r>
              <a:rPr lang="en-US" sz="1800" b="1" dirty="0">
                <a:solidFill>
                  <a:srgbClr val="374151"/>
                </a:solidFill>
                <a:latin typeface="__Inter_d65c78"/>
                <a:cs typeface="Roboto Light"/>
              </a:rPr>
              <a:t>rime, taxes, Ukraine, and economic challenges </a:t>
            </a:r>
            <a:r>
              <a:rPr lang="en-US" sz="1800" dirty="0">
                <a:solidFill>
                  <a:srgbClr val="374151"/>
                </a:solidFill>
                <a:latin typeface="__Inter_d65c78"/>
                <a:cs typeface="Roboto Light"/>
              </a:rPr>
              <a:t>as recurring and interconnected themes.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57C8A83-FEA3-EEE7-5708-C3303A2571B7}"/>
              </a:ext>
            </a:extLst>
          </p:cNvPr>
          <p:cNvGrpSpPr/>
          <p:nvPr/>
        </p:nvGrpSpPr>
        <p:grpSpPr>
          <a:xfrm>
            <a:off x="83951" y="984587"/>
            <a:ext cx="6839770" cy="1347760"/>
            <a:chOff x="26125" y="1009597"/>
            <a:chExt cx="6839770" cy="134776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BB57B97-9C5A-E010-7AD3-F7FBD0325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821" t="6598" r="5854" b="47678"/>
            <a:stretch/>
          </p:blipFill>
          <p:spPr>
            <a:xfrm>
              <a:off x="26125" y="1009597"/>
              <a:ext cx="5425440" cy="134349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53F2977-0F6B-8B40-A1F4-022C4CFC8B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821" t="53608" r="75876" b="8936"/>
            <a:stretch/>
          </p:blipFill>
          <p:spPr>
            <a:xfrm>
              <a:off x="5555254" y="1256802"/>
              <a:ext cx="1310641" cy="1100555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A15C9E7-0EED-AEFA-84D3-8D95C0C8AB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0905"/>
          <a:stretch/>
        </p:blipFill>
        <p:spPr>
          <a:xfrm>
            <a:off x="0" y="2341210"/>
            <a:ext cx="4961879" cy="45167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1A9E6E6-BF2C-2A3D-0560-E5374DD9BD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9291" t="9285" r="94" b="75660"/>
          <a:stretch/>
        </p:blipFill>
        <p:spPr>
          <a:xfrm>
            <a:off x="0" y="2208073"/>
            <a:ext cx="1445623" cy="76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53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>
          <a:extLst>
            <a:ext uri="{FF2B5EF4-FFF2-40B4-BE49-F238E27FC236}">
              <a16:creationId xmlns:a16="http://schemas.microsoft.com/office/drawing/2014/main" id="{D5627F2C-8622-1BD5-DF85-E3E538A9C3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>
            <a:extLst>
              <a:ext uri="{FF2B5EF4-FFF2-40B4-BE49-F238E27FC236}">
                <a16:creationId xmlns:a16="http://schemas.microsoft.com/office/drawing/2014/main" id="{8EF70F33-E392-ADF3-D46C-BBA8F1489E3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6398" y="78119"/>
            <a:ext cx="7766413" cy="991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__Inter_d65c78"/>
              </a:rPr>
              <a:t>BERT for topic analysis</a:t>
            </a:r>
          </a:p>
        </p:txBody>
      </p:sp>
      <p:cxnSp>
        <p:nvCxnSpPr>
          <p:cNvPr id="121" name="Google Shape;121;p16">
            <a:extLst>
              <a:ext uri="{FF2B5EF4-FFF2-40B4-BE49-F238E27FC236}">
                <a16:creationId xmlns:a16="http://schemas.microsoft.com/office/drawing/2014/main" id="{038089A5-6F55-9690-50C9-B6EB8D041866}"/>
              </a:ext>
            </a:extLst>
          </p:cNvPr>
          <p:cNvCxnSpPr>
            <a:cxnSpLocks/>
          </p:cNvCxnSpPr>
          <p:nvPr/>
        </p:nvCxnSpPr>
        <p:spPr>
          <a:xfrm>
            <a:off x="0" y="967169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1F144E6-FF01-D015-1004-F2C462BC0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7" t="12287" r="6414" b="17226"/>
          <a:stretch/>
        </p:blipFill>
        <p:spPr>
          <a:xfrm>
            <a:off x="0" y="1156640"/>
            <a:ext cx="6156956" cy="12910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91A33C-E77B-232B-944B-4C42DDFEE7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5" t="3936" r="2254" b="7237"/>
          <a:stretch/>
        </p:blipFill>
        <p:spPr>
          <a:xfrm>
            <a:off x="6179394" y="1026213"/>
            <a:ext cx="2912352" cy="26735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25F630-FD7C-7E08-E710-DC3D469495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813" y="3679839"/>
            <a:ext cx="4313187" cy="26957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115EFD8-94DF-B745-40B3-3036AAB9BB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280" y="3699743"/>
            <a:ext cx="4249496" cy="265593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80D677-F6C5-D2F6-0E66-5B9A0A092244}"/>
              </a:ext>
            </a:extLst>
          </p:cNvPr>
          <p:cNvSpPr txBox="1"/>
          <p:nvPr/>
        </p:nvSpPr>
        <p:spPr>
          <a:xfrm>
            <a:off x="52254" y="2509118"/>
            <a:ext cx="588236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74151"/>
                </a:solidFill>
                <a:latin typeface="__Inter_d65c78"/>
                <a:cs typeface="Roboto Light"/>
              </a:rPr>
              <a:t>"0_going_people_country" and "3_going_people_said": discussions about people and broader societal issues</a:t>
            </a:r>
          </a:p>
          <a:p>
            <a:r>
              <a:rPr lang="en-US" dirty="0">
                <a:solidFill>
                  <a:srgbClr val="374151"/>
                </a:solidFill>
                <a:latin typeface="__Inter_d65c78"/>
                <a:cs typeface="Roboto Light"/>
              </a:rPr>
              <a:t>while "4_going_like_said" diverges, indicating distinct content. </a:t>
            </a:r>
          </a:p>
        </p:txBody>
      </p:sp>
    </p:spTree>
    <p:extLst>
      <p:ext uri="{BB962C8B-B14F-4D97-AF65-F5344CB8AC3E}">
        <p14:creationId xmlns:p14="http://schemas.microsoft.com/office/powerpoint/2010/main" val="138835996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_prezentacji_UW_logotyp angielski">
  <a:themeElements>
    <a:clrScheme name="Niestandardowy 4">
      <a:dk1>
        <a:srgbClr val="000000"/>
      </a:dk1>
      <a:lt1>
        <a:srgbClr val="FFFFFF"/>
      </a:lt1>
      <a:dk2>
        <a:srgbClr val="00447A"/>
      </a:dk2>
      <a:lt2>
        <a:srgbClr val="FFFFFF"/>
      </a:lt2>
      <a:accent1>
        <a:srgbClr val="0092CE"/>
      </a:accent1>
      <a:accent2>
        <a:srgbClr val="F9B531"/>
      </a:accent2>
      <a:accent3>
        <a:srgbClr val="C4D121"/>
      </a:accent3>
      <a:accent4>
        <a:srgbClr val="E76153"/>
      </a:accent4>
      <a:accent5>
        <a:srgbClr val="34BCE5"/>
      </a:accent5>
      <a:accent6>
        <a:srgbClr val="A6DBF4"/>
      </a:accent6>
      <a:hlink>
        <a:srgbClr val="00589B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603</Words>
  <Application>Microsoft Macintosh PowerPoint</Application>
  <PresentationFormat>On-screen Show (4:3)</PresentationFormat>
  <Paragraphs>59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Roboto Medium</vt:lpstr>
      <vt:lpstr>Noto Sans Symbols</vt:lpstr>
      <vt:lpstr>Calibri</vt:lpstr>
      <vt:lpstr>Roboto Light</vt:lpstr>
      <vt:lpstr>Arial</vt:lpstr>
      <vt:lpstr>__Inter_d65c78</vt:lpstr>
      <vt:lpstr>Motyw_prezentacji_UW_logotyp angielski</vt:lpstr>
      <vt:lpstr>PowerPoint Presentation</vt:lpstr>
      <vt:lpstr>Project Objectives</vt:lpstr>
      <vt:lpstr>Dataset Collection</vt:lpstr>
      <vt:lpstr>Data Preprocessing</vt:lpstr>
      <vt:lpstr>Exploratory Data Analysis (EDA)</vt:lpstr>
      <vt:lpstr>TF-IDF Vectorization</vt:lpstr>
      <vt:lpstr>Dirichlet Allocation (LDA)</vt:lpstr>
      <vt:lpstr>BERT for topic analysis</vt:lpstr>
      <vt:lpstr>BERT for topic analysis</vt:lpstr>
      <vt:lpstr>BERT for topic analysis</vt:lpstr>
      <vt:lpstr>Sentiment Analysis Based on BERT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Hoang Nhu Ho</cp:lastModifiedBy>
  <cp:revision>1</cp:revision>
  <dcterms:modified xsi:type="dcterms:W3CDTF">2025-01-15T20:03:43Z</dcterms:modified>
</cp:coreProperties>
</file>